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9"/>
  </p:sldMasterIdLst>
  <p:notesMasterIdLst>
    <p:notesMasterId r:id="rId21"/>
  </p:notesMasterIdLst>
  <p:sldIdLst>
    <p:sldId id="256" r:id="rId10"/>
    <p:sldId id="4300" r:id="rId11"/>
    <p:sldId id="466" r:id="rId12"/>
    <p:sldId id="1839" r:id="rId13"/>
    <p:sldId id="4284" r:id="rId14"/>
    <p:sldId id="4285" r:id="rId15"/>
    <p:sldId id="4294" r:id="rId16"/>
    <p:sldId id="259" r:id="rId17"/>
    <p:sldId id="261" r:id="rId18"/>
    <p:sldId id="4296" r:id="rId19"/>
    <p:sldId id="4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19F"/>
    <a:srgbClr val="B4C7E7"/>
    <a:srgbClr val="92D050"/>
    <a:srgbClr val="05257F"/>
    <a:srgbClr val="366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60" autoAdjust="0"/>
  </p:normalViewPr>
  <p:slideViewPr>
    <p:cSldViewPr snapToGrid="0">
      <p:cViewPr varScale="1">
        <p:scale>
          <a:sx n="103" d="100"/>
          <a:sy n="103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F4D1F-F375-45BD-803F-635339E8BA7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FB30A-713A-4BBC-BA3B-FC3B4C200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9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10/8/2019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10/8/2019 8:27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7313-0C70-4B16-935E-0785071CD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66288-5EDA-4819-A1D3-15DA42B2E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8EAA6-1FAE-42BB-BDA2-7B90A1E9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52903-8843-46EA-A216-EB330B4D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A47A3-3744-44ED-9AD5-D80EF9F8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6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1051-52F2-4125-A5C0-4928A565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823DA-0B61-4BC8-8AA7-A564A0A3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8E9C4-17D2-4E63-89F6-CE18BA8A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5811F-7433-438B-9B0E-1C96C036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2D7A-8369-490A-B9AB-E11073F0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7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873E4-301B-4429-91A8-956587E2D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AF274-861C-4A12-8B81-A60936E92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38B74-6164-405A-A000-59C5C823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F31FB-4C19-4977-98FD-408AAFAC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7928B-14AF-4F71-8D9A-9A9F8E89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33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873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436D-7EAD-4806-9BF9-62C6503A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52F6-63DE-46A8-9E15-3CF34BC0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05B52-253B-425A-B22C-D1AD1FDD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192C-B946-44A7-B315-4CCCF6FC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0A33-BD0F-4899-BBAE-B7E8DDD8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129C-CEE5-4293-AB57-42A8840D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EDB76-A9D3-4868-BB08-9A579F5CA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47693-4016-442A-88BC-61744983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9726-FAA1-40A7-A34A-7AC9B23A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9911-B423-46F4-A996-2CA79726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C950-025F-4BC0-8842-D451DD03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2C0D8-44D0-4E11-BC1A-D12213A18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C4B41-1EDF-4FAB-9DA7-D600875CC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C6A82-79B5-4121-917E-E112769D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6802B-A4F1-4754-BA40-3F0899B0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2033B-11F1-4E3E-8369-404687FD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0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E84A-F5EB-4041-80C5-053E0244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FAE70-4BDF-44A9-82F4-0C8C68DAC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69D4A-756F-4671-BAA8-3D0078CC8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1018D-21C2-4286-9A8C-D11177BA6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83FD2-0EF9-45F5-AED4-34F634889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9DD1E-CDA4-46FD-998B-A08A5F3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2ABA19-7383-4E22-8E59-C15E317E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5BF21-2843-4A47-89FE-CD25F8BE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1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FAF9-8A82-4B7A-9B9D-C91DF8FC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6FDE8-DC03-484B-B347-9C5703D46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F05C-BB48-4FFD-BFBA-258A6E10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6E0B0-543E-4B6F-B7AD-1037B233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E29D5-C2BC-493D-8558-EA05AC00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F070F-6DFD-45C2-8FA0-BF9C6FB4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4E433-1355-4895-86F7-5B86CBC4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7C7F-F030-43D8-8C23-2BABEEB2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254B-566A-4B41-A941-DA18B2492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0A0DA-8F4F-44DC-99FE-67AF0D279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F732E-8CC7-41A5-9D60-C74D647E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F840-1252-44B7-8E7F-0CDEA758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2B38B-0040-449C-AD69-EDCB6918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62AD-C40D-4D5C-8233-8293EF47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CB887-B77C-4FE0-8BD1-512C9B9BC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3D847-B466-4E21-92B2-39CAA40BA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2BAE-879D-4E0F-ABCB-6A334AA6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E92F8-32B6-4A97-9CA5-A09CBFA0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99647-CBB4-416D-81C4-443AB9DC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1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6071D-82E5-4434-A257-9C5604BB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2579E-C455-45EC-A40B-90E35BC54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FDFE4-EE5C-4042-AFA9-AC2349F4B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D6728-6E31-4E7A-A1A2-4FF96B42253B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4DAA3-BCC5-480A-83D8-27D29678B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DE18-D404-4082-90B5-4B6388E5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29492-0856-490C-9EE8-30014572C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stevelasker/presentations" TargetMode="External"/><Relationship Id="rId4" Type="http://schemas.openxmlformats.org/officeDocument/2006/relationships/hyperlink" Target="https://github.com/stevelasker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15.svg"/><Relationship Id="rId7" Type="http://schemas.openxmlformats.org/officeDocument/2006/relationships/image" Target="../media/image3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4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33.emf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jpe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7ADB-41D2-4EAF-A614-4C7F0DA2E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Cloud Native</a:t>
            </a:r>
            <a:br>
              <a:rPr lang="en-US" dirty="0"/>
            </a:br>
            <a:r>
              <a:rPr lang="en-US" dirty="0"/>
              <a:t>Impacts your Development, Deployment and Operations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478F2-2C14-4290-9479-0F93EF1EB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8CA09-FAB7-410A-BCBB-700044CC277A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github.com/</a:t>
            </a:r>
            <a:r>
              <a:rPr lang="en-US" sz="1400" dirty="0" err="1">
                <a:hlinkClick r:id="rId4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r>
              <a:rPr lang="en-US" sz="1400" dirty="0">
                <a:hlinkClick r:id="rId5"/>
              </a:rPr>
              <a:t>/presentations</a:t>
            </a:r>
            <a:endParaRPr lang="en-US" sz="1400" dirty="0"/>
          </a:p>
        </p:txBody>
      </p:sp>
      <p:pic>
        <p:nvPicPr>
          <p:cNvPr id="6" name="Picture 2" descr="Image result for blog logo">
            <a:extLst>
              <a:ext uri="{FF2B5EF4-FFF2-40B4-BE49-F238E27FC236}">
                <a16:creationId xmlns:a16="http://schemas.microsoft.com/office/drawing/2014/main" id="{A2127576-C2D5-4B21-B992-3E0F7E452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54570790-C4C2-4D85-B9D9-9173463B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77D378-CB2C-4471-BE78-FF2D0E771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9" name="Picture 6" descr="Image result for email logo">
            <a:extLst>
              <a:ext uri="{FF2B5EF4-FFF2-40B4-BE49-F238E27FC236}">
                <a16:creationId xmlns:a16="http://schemas.microsoft.com/office/drawing/2014/main" id="{381A211E-E176-49BE-8C1D-3544FA556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55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Base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72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Your Base Images Secure?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563680FF-5AE3-4EFA-A018-DA708FDDE8EB}"/>
              </a:ext>
            </a:extLst>
          </p:cNvPr>
          <p:cNvSpPr txBox="1">
            <a:spLocks/>
          </p:cNvSpPr>
          <p:nvPr/>
        </p:nvSpPr>
        <p:spPr>
          <a:xfrm>
            <a:off x="838200" y="357367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Are Your Base </a:t>
            </a:r>
            <a:r>
              <a:rPr kumimoji="0" lang="en-US" sz="4400" b="0" i="0" u="none" strike="sng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Images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Artifacts Secure?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5A864-2547-4D3A-A7E5-7851B1845B9E}"/>
              </a:ext>
            </a:extLst>
          </p:cNvPr>
          <p:cNvSpPr/>
          <p:nvPr/>
        </p:nvSpPr>
        <p:spPr>
          <a:xfrm>
            <a:off x="7430593" y="2550969"/>
            <a:ext cx="2153784" cy="3973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contoso.azurecr.io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20E5D-5B07-4781-B3FE-4F697927EABF}"/>
              </a:ext>
            </a:extLst>
          </p:cNvPr>
          <p:cNvSpPr/>
          <p:nvPr/>
        </p:nvSpPr>
        <p:spPr>
          <a:xfrm>
            <a:off x="7637765" y="313567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staging-artifacts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194802-A09C-45EE-85AA-EC27DE453188}"/>
              </a:ext>
            </a:extLst>
          </p:cNvPr>
          <p:cNvSpPr/>
          <p:nvPr/>
        </p:nvSpPr>
        <p:spPr>
          <a:xfrm>
            <a:off x="7637765" y="5285064"/>
            <a:ext cx="1140755" cy="605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7EF59-C870-43D3-9E7D-C4EE45E960ED}"/>
              </a:ext>
            </a:extLst>
          </p:cNvPr>
          <p:cNvSpPr/>
          <p:nvPr/>
        </p:nvSpPr>
        <p:spPr>
          <a:xfrm>
            <a:off x="7637765" y="5947558"/>
            <a:ext cx="1140755" cy="449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8C057-B75A-4C48-A6D9-F155497A305E}"/>
              </a:ext>
            </a:extLst>
          </p:cNvPr>
          <p:cNvSpPr/>
          <p:nvPr/>
        </p:nvSpPr>
        <p:spPr>
          <a:xfrm>
            <a:off x="7637765" y="421763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CF15B-2F48-4CF9-BAD9-030F2017D249}"/>
              </a:ext>
            </a:extLst>
          </p:cNvPr>
          <p:cNvSpPr/>
          <p:nvPr/>
        </p:nvSpPr>
        <p:spPr>
          <a:xfrm>
            <a:off x="8564388" y="460701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F6EEE-4170-4049-8DEB-36843396031B}"/>
              </a:ext>
            </a:extLst>
          </p:cNvPr>
          <p:cNvSpPr/>
          <p:nvPr/>
        </p:nvSpPr>
        <p:spPr>
          <a:xfrm>
            <a:off x="8564388" y="482209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1D227-8F14-435C-ACEF-9013C11B8E3D}"/>
              </a:ext>
            </a:extLst>
          </p:cNvPr>
          <p:cNvSpPr/>
          <p:nvPr/>
        </p:nvSpPr>
        <p:spPr>
          <a:xfrm>
            <a:off x="8564388" y="5459382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D760F-FDB6-4E9F-AA6C-E8CCD80DBE0F}"/>
              </a:ext>
            </a:extLst>
          </p:cNvPr>
          <p:cNvSpPr/>
          <p:nvPr/>
        </p:nvSpPr>
        <p:spPr>
          <a:xfrm>
            <a:off x="8564388" y="608171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falcon-team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6F82B-F828-48F3-9493-7F47ECCDE1A0}"/>
              </a:ext>
            </a:extLst>
          </p:cNvPr>
          <p:cNvSpPr/>
          <p:nvPr/>
        </p:nvSpPr>
        <p:spPr>
          <a:xfrm>
            <a:off x="8564388" y="6295965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5E329F-DF05-4ED3-9EE1-C9CCBC90D534}"/>
              </a:ext>
            </a:extLst>
          </p:cNvPr>
          <p:cNvSpPr/>
          <p:nvPr/>
        </p:nvSpPr>
        <p:spPr>
          <a:xfrm>
            <a:off x="8564388" y="567518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warranty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91DA75-723A-4598-8FFB-C13F6ED4420D}"/>
              </a:ext>
            </a:extLst>
          </p:cNvPr>
          <p:cNvSpPr/>
          <p:nvPr/>
        </p:nvSpPr>
        <p:spPr>
          <a:xfrm>
            <a:off x="8564388" y="503718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81B6C-F08D-4F8D-ADBE-43339AC6B6C7}"/>
              </a:ext>
            </a:extLst>
          </p:cNvPr>
          <p:cNvSpPr/>
          <p:nvPr/>
        </p:nvSpPr>
        <p:spPr>
          <a:xfrm>
            <a:off x="8564388" y="330563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66" name="Node-base">
            <a:extLst>
              <a:ext uri="{FF2B5EF4-FFF2-40B4-BE49-F238E27FC236}">
                <a16:creationId xmlns:a16="http://schemas.microsoft.com/office/drawing/2014/main" id="{F05DA910-D76A-4DA1-A873-67E174C8C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4415304"/>
            <a:ext cx="195941" cy="1427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0BCC10-0B68-455E-B74A-CC30AC0B8302}"/>
              </a:ext>
            </a:extLst>
          </p:cNvPr>
          <p:cNvSpPr/>
          <p:nvPr/>
        </p:nvSpPr>
        <p:spPr>
          <a:xfrm>
            <a:off x="8564388" y="352505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56FF88-C8DD-41C4-ABC5-76238C4034E9}"/>
              </a:ext>
            </a:extLst>
          </p:cNvPr>
          <p:cNvSpPr/>
          <p:nvPr/>
        </p:nvSpPr>
        <p:spPr>
          <a:xfrm>
            <a:off x="8564388" y="374013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2FAD56-A2E2-4094-9FF1-FBE3BE9E19F3}"/>
              </a:ext>
            </a:extLst>
          </p:cNvPr>
          <p:cNvSpPr/>
          <p:nvPr/>
        </p:nvSpPr>
        <p:spPr>
          <a:xfrm>
            <a:off x="8564388" y="395522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MCR">
            <a:extLst>
              <a:ext uri="{FF2B5EF4-FFF2-40B4-BE49-F238E27FC236}">
                <a16:creationId xmlns:a16="http://schemas.microsoft.com/office/drawing/2014/main" id="{A60230CC-F2C5-4BAD-8188-0BB44658C109}"/>
              </a:ext>
            </a:extLst>
          </p:cNvPr>
          <p:cNvGrpSpPr/>
          <p:nvPr/>
        </p:nvGrpSpPr>
        <p:grpSpPr>
          <a:xfrm>
            <a:off x="3866983" y="3386772"/>
            <a:ext cx="789823" cy="553580"/>
            <a:chOff x="2693602" y="4255008"/>
            <a:chExt cx="789935" cy="553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45DD7-A301-411B-A1A4-D4919A53C187}"/>
                </a:ext>
              </a:extLst>
            </p:cNvPr>
            <p:cNvSpPr txBox="1"/>
            <p:nvPr/>
          </p:nvSpPr>
          <p:spPr>
            <a:xfrm>
              <a:off x="2693602" y="4608585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2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14" name="MCR" descr="C:\Users\steve\AppData\Local\Temp\SNAGHTML3c2ca0f.PNG">
              <a:extLst>
                <a:ext uri="{FF2B5EF4-FFF2-40B4-BE49-F238E27FC236}">
                  <a16:creationId xmlns:a16="http://schemas.microsoft.com/office/drawing/2014/main" id="{9DD3B6FD-99D1-47BE-A283-B1A06D7B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2348B9-9501-46EC-9CCB-780F2951E826}"/>
              </a:ext>
            </a:extLst>
          </p:cNvPr>
          <p:cNvGrpSpPr/>
          <p:nvPr/>
        </p:nvGrpSpPr>
        <p:grpSpPr>
          <a:xfrm>
            <a:off x="6629400" y="1718962"/>
            <a:ext cx="1066517" cy="921400"/>
            <a:chOff x="4709527" y="3746417"/>
            <a:chExt cx="1066517" cy="921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630FBA-EEE2-4ABC-8872-599E8FFBE8F9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958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marL="0" marR="0" lvl="0" indent="0" algn="ctr" defTabSz="8958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20" name="ACR">
              <a:extLst>
                <a:ext uri="{FF2B5EF4-FFF2-40B4-BE49-F238E27FC236}">
                  <a16:creationId xmlns:a16="http://schemas.microsoft.com/office/drawing/2014/main" id="{AA09A782-184C-4ABE-A309-1F503333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22" name="Quay" descr="Image result for quay registry icon">
            <a:extLst>
              <a:ext uri="{FF2B5EF4-FFF2-40B4-BE49-F238E27FC236}">
                <a16:creationId xmlns:a16="http://schemas.microsoft.com/office/drawing/2014/main" id="{51584B5D-6503-4303-A7D6-D2267CAB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95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B7B73A2-14B1-4604-81DE-BEB41B7E4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6" y="5874391"/>
            <a:ext cx="506756" cy="5067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3B3F59-7A20-470A-824D-D7DC528D9C52}"/>
              </a:ext>
            </a:extLst>
          </p:cNvPr>
          <p:cNvSpPr/>
          <p:nvPr/>
        </p:nvSpPr>
        <p:spPr>
          <a:xfrm>
            <a:off x="3703949" y="1690688"/>
            <a:ext cx="1257300" cy="495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24CBBF-2B91-40D8-BF83-29C2F7DA2367}"/>
              </a:ext>
            </a:extLst>
          </p:cNvPr>
          <p:cNvSpPr/>
          <p:nvPr/>
        </p:nvSpPr>
        <p:spPr>
          <a:xfrm>
            <a:off x="6629400" y="1690688"/>
            <a:ext cx="4918769" cy="4957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74125E94-C72E-4525-A7C2-C937D83B9A18}"/>
              </a:ext>
            </a:extLst>
          </p:cNvPr>
          <p:cNvSpPr/>
          <p:nvPr/>
        </p:nvSpPr>
        <p:spPr>
          <a:xfrm>
            <a:off x="5098055" y="3199028"/>
            <a:ext cx="1405705" cy="7242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10BC598C-9F20-4CE3-B929-145F79F6A704}"/>
              </a:ext>
            </a:extLst>
          </p:cNvPr>
          <p:cNvSpPr/>
          <p:nvPr/>
        </p:nvSpPr>
        <p:spPr>
          <a:xfrm flipH="1">
            <a:off x="5902816" y="3555691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E7B714-63A8-4091-A909-AF8A3F4C5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14" y="2753270"/>
            <a:ext cx="637674" cy="4857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C4C490-EA7B-4A3B-AD68-636A8BA00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552" y="3186116"/>
            <a:ext cx="637674" cy="48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08EB9-C2D9-4862-AEAC-43A41CD58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058" y="3399178"/>
            <a:ext cx="637674" cy="485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EF5EC-2B7C-479E-A7A2-605341A0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988" y="3923284"/>
            <a:ext cx="485393" cy="485768"/>
          </a:xfrm>
          <a:prstGeom prst="rect">
            <a:avLst/>
          </a:prstGeom>
        </p:spPr>
      </p:pic>
      <p:pic>
        <p:nvPicPr>
          <p:cNvPr id="67" name="Node-Hub">
            <a:extLst>
              <a:ext uri="{FF2B5EF4-FFF2-40B4-BE49-F238E27FC236}">
                <a16:creationId xmlns:a16="http://schemas.microsoft.com/office/drawing/2014/main" id="{28701133-CF32-41F6-9847-3A49FC27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4163924" y="2749711"/>
            <a:ext cx="195941" cy="142757"/>
          </a:xfrm>
          <a:prstGeom prst="rect">
            <a:avLst/>
          </a:prstGeom>
        </p:spPr>
      </p:pic>
      <p:pic>
        <p:nvPicPr>
          <p:cNvPr id="42" name="code" descr="A picture containing plate, dishware, tableware, object&#10;&#10;Description automatically generated">
            <a:extLst>
              <a:ext uri="{FF2B5EF4-FFF2-40B4-BE49-F238E27FC236}">
                <a16:creationId xmlns:a16="http://schemas.microsoft.com/office/drawing/2014/main" id="{14C5332B-3A04-4AB9-8457-6801DCE5A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4" y="7057792"/>
            <a:ext cx="283717" cy="283717"/>
          </a:xfrm>
          <a:prstGeom prst="rect">
            <a:avLst/>
          </a:prstGeom>
        </p:spPr>
      </p:pic>
      <p:pic>
        <p:nvPicPr>
          <p:cNvPr id="71" name="marketing-image">
            <a:extLst>
              <a:ext uri="{FF2B5EF4-FFF2-40B4-BE49-F238E27FC236}">
                <a16:creationId xmlns:a16="http://schemas.microsoft.com/office/drawing/2014/main" id="{D3D0A573-82C8-43B2-94D4-367C132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816803" y="3808795"/>
            <a:ext cx="195941" cy="142757"/>
          </a:xfrm>
          <a:prstGeom prst="rect">
            <a:avLst/>
          </a:prstGeom>
        </p:spPr>
      </p:pic>
      <p:pic>
        <p:nvPicPr>
          <p:cNvPr id="78" name="SecurityScanning" descr="Image result for azure security center logo">
            <a:extLst>
              <a:ext uri="{FF2B5EF4-FFF2-40B4-BE49-F238E27FC236}">
                <a16:creationId xmlns:a16="http://schemas.microsoft.com/office/drawing/2014/main" id="{715163B9-D260-47DA-9AEE-29890FD2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01" y="2613745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Docker Hub">
            <a:extLst>
              <a:ext uri="{FF2B5EF4-FFF2-40B4-BE49-F238E27FC236}">
                <a16:creationId xmlns:a16="http://schemas.microsoft.com/office/drawing/2014/main" id="{13501FA0-238E-4DAE-A873-AF57E1C3EFE1}"/>
              </a:ext>
            </a:extLst>
          </p:cNvPr>
          <p:cNvGrpSpPr/>
          <p:nvPr/>
        </p:nvGrpSpPr>
        <p:grpSpPr>
          <a:xfrm>
            <a:off x="3865278" y="2550969"/>
            <a:ext cx="793232" cy="617613"/>
            <a:chOff x="8081204" y="5137617"/>
            <a:chExt cx="1358036" cy="1057369"/>
          </a:xfrm>
        </p:grpSpPr>
        <p:pic>
          <p:nvPicPr>
            <p:cNvPr id="7" name="Docker Hub" descr="Image result for docker hub logo">
              <a:extLst>
                <a:ext uri="{FF2B5EF4-FFF2-40B4-BE49-F238E27FC236}">
                  <a16:creationId xmlns:a16="http://schemas.microsoft.com/office/drawing/2014/main" id="{EC9D1828-2ADC-4ED8-B78D-97244066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A746-2DA2-48AF-B240-C748D44EADFE}"/>
                </a:ext>
              </a:extLst>
            </p:cNvPr>
            <p:cNvSpPr txBox="1"/>
            <p:nvPr/>
          </p:nvSpPr>
          <p:spPr>
            <a:xfrm>
              <a:off x="8081204" y="5795130"/>
              <a:ext cx="1358036" cy="399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18" name="ACR Build">
            <a:extLst>
              <a:ext uri="{FF2B5EF4-FFF2-40B4-BE49-F238E27FC236}">
                <a16:creationId xmlns:a16="http://schemas.microsoft.com/office/drawing/2014/main" id="{0111DB08-A988-4DF7-8D81-B20DFC00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3494892"/>
            <a:ext cx="497937" cy="497937"/>
          </a:xfrm>
          <a:prstGeom prst="rect">
            <a:avLst/>
          </a:prstGeom>
        </p:spPr>
      </p:pic>
      <p:pic>
        <p:nvPicPr>
          <p:cNvPr id="69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1261AF9A-33F0-4EE4-83F2-765A8F74CD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4023562" y="4158542"/>
            <a:ext cx="476665" cy="47397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0B0483-E0D6-4B0A-8C19-ACD423486407}"/>
              </a:ext>
            </a:extLst>
          </p:cNvPr>
          <p:cNvSpPr/>
          <p:nvPr/>
        </p:nvSpPr>
        <p:spPr>
          <a:xfrm>
            <a:off x="8564388" y="438759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72" name="Node-staging">
            <a:extLst>
              <a:ext uri="{FF2B5EF4-FFF2-40B4-BE49-F238E27FC236}">
                <a16:creationId xmlns:a16="http://schemas.microsoft.com/office/drawing/2014/main" id="{54FF4F93-55E0-48DE-9727-426C0366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3340721"/>
            <a:ext cx="195941" cy="14275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C331311-8836-4513-A720-7584C7369F0F}"/>
              </a:ext>
            </a:extLst>
          </p:cNvPr>
          <p:cNvSpPr/>
          <p:nvPr/>
        </p:nvSpPr>
        <p:spPr>
          <a:xfrm>
            <a:off x="259574" y="315815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Buffer base artifacts in your secured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Scan, test, validate base artifacts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Automate all of this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 protected and available, when things outside your control aren’t secured or available</a:t>
            </a:r>
          </a:p>
        </p:txBody>
      </p: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F73DD1B0-0D8E-4E02-AE85-64D32B2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07" y="2459815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AD6A4D-B433-42FC-9545-68C4C7627F0D}"/>
              </a:ext>
            </a:extLst>
          </p:cNvPr>
          <p:cNvSpPr/>
          <p:nvPr/>
        </p:nvSpPr>
        <p:spPr>
          <a:xfrm>
            <a:off x="6598249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Windows" descr="Related image">
            <a:extLst>
              <a:ext uri="{FF2B5EF4-FFF2-40B4-BE49-F238E27FC236}">
                <a16:creationId xmlns:a16="http://schemas.microsoft.com/office/drawing/2014/main" id="{CAA7EA81-2757-46C7-82F8-9B5C6420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376552" y="2634930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Linux" descr="Image result for linux icon">
            <a:extLst>
              <a:ext uri="{FF2B5EF4-FFF2-40B4-BE49-F238E27FC236}">
                <a16:creationId xmlns:a16="http://schemas.microsoft.com/office/drawing/2014/main" id="{CBB0680E-FFA9-46E2-882D-EE422FD7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8" y="2641115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oT">
            <a:extLst>
              <a:ext uri="{FF2B5EF4-FFF2-40B4-BE49-F238E27FC236}">
                <a16:creationId xmlns:a16="http://schemas.microsoft.com/office/drawing/2014/main" id="{2CF06430-2D9F-41CE-A802-8BAB7B46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 bwMode="auto">
          <a:xfrm>
            <a:off x="1376500" y="263201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.NET">
            <a:extLst>
              <a:ext uri="{FF2B5EF4-FFF2-40B4-BE49-F238E27FC236}">
                <a16:creationId xmlns:a16="http://schemas.microsoft.com/office/drawing/2014/main" id="{F3D99E7D-7B44-4D92-87AB-11394C6409B5}"/>
              </a:ext>
            </a:extLst>
          </p:cNvPr>
          <p:cNvSpPr/>
          <p:nvPr/>
        </p:nvSpPr>
        <p:spPr>
          <a:xfrm>
            <a:off x="1283953" y="2666729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60" name="Java" descr="Image result for java icon">
            <a:extLst>
              <a:ext uri="{FF2B5EF4-FFF2-40B4-BE49-F238E27FC236}">
                <a16:creationId xmlns:a16="http://schemas.microsoft.com/office/drawing/2014/main" id="{6738CD48-13D4-4C3D-A9DD-B814F7E8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87" y="2512202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gcr" descr="Image result for google container registry logo">
            <a:extLst>
              <a:ext uri="{FF2B5EF4-FFF2-40B4-BE49-F238E27FC236}">
                <a16:creationId xmlns:a16="http://schemas.microsoft.com/office/drawing/2014/main" id="{EECD5E59-A09D-486A-8E39-0B91892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850705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1706 0.01019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0.00394 L 0.21042 0.10995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937 0.12662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443 0.02176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1342 0.10348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05664 0.16852 0.36289 0.08472 0.4349 0.08357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C -0.09101 -3.7037E-6 -0.10729 0.15486 0.06198 0.15672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7" presetClass="path" presetSubtype="0" accel="50000" decel="5000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3.33333E-6 C -0.08854 3.33333E-6 -0.0793 -0.08542 -0.15482 -0.08635 " pathEditMode="relative" rAng="0" ptsTypes="AA">
                                      <p:cBhvr>
                                        <p:cTn id="161" dur="1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104 -0.48704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C 0.00208 0.17083 0.13737 0.24398 0.21458 0.24213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5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vertical)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5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4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4" presetClass="exit" presetSubtype="5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3" grpId="0" animBg="1"/>
      <p:bldP spid="53" grpId="0" animBg="1"/>
      <p:bldP spid="44" grpId="0" animBg="1"/>
      <p:bldP spid="45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31" grpId="0" animBg="1"/>
      <p:bldP spid="32" grpId="0" animBg="1"/>
      <p:bldP spid="32" grpId="1" animBg="1"/>
      <p:bldP spid="32" grpId="2" animBg="1"/>
      <p:bldP spid="37" grpId="0" animBg="1"/>
      <p:bldP spid="37" grpId="1" animBg="1"/>
      <p:bldP spid="43" grpId="0" animBg="1"/>
      <p:bldP spid="83" grpId="0" animBg="1"/>
      <p:bldP spid="55" grpId="0"/>
      <p:bldP spid="59" grpId="0"/>
      <p:bldP spid="59" grpId="1"/>
      <p:bldP spid="5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D281-189E-45E4-8172-5F6BEC1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Environments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03AC9-951D-4E2D-9388-D21BA51C0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Documents &amp; </a:t>
            </a:r>
            <a:br>
              <a:rPr lang="en-US" dirty="0"/>
            </a:br>
            <a:r>
              <a:rPr lang="en-US" dirty="0"/>
              <a:t>Shipping Companies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D32303-D2C6-4429-A3CB-EBCDB05AB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APIs</a:t>
            </a:r>
          </a:p>
        </p:txBody>
      </p:sp>
      <p:pic>
        <p:nvPicPr>
          <p:cNvPr id="1026" name="Picture 2" descr="Image result for computer hardware purchase order">
            <a:extLst>
              <a:ext uri="{FF2B5EF4-FFF2-40B4-BE49-F238E27FC236}">
                <a16:creationId xmlns:a16="http://schemas.microsoft.com/office/drawing/2014/main" id="{AB83B68B-3A8A-4CBF-9907-A26E4617B5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789133"/>
            <a:ext cx="5157787" cy="31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emplate">
            <a:extLst>
              <a:ext uri="{FF2B5EF4-FFF2-40B4-BE49-F238E27FC236}">
                <a16:creationId xmlns:a16="http://schemas.microsoft.com/office/drawing/2014/main" id="{06AD1E0A-3B29-4F10-A99F-43CD2DAEB9F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26" y="2505075"/>
            <a:ext cx="2384535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367FD30-A32B-40BE-8EED-B3701200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9" y="2616005"/>
            <a:ext cx="5191556" cy="346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4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/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/>
        </p:nvGraphicFramePr>
        <p:xfrm>
          <a:off x="5891637" y="4091075"/>
          <a:ext cx="730624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24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998" y="4498257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998" y="4769455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524" y="5040652"/>
            <a:ext cx="474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9763" y="356488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524" y="409267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07723" y="155055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162" y="48145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182" y="334324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485" y="3322490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6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246" y="334324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7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31" name="Oval 330">
            <a:extLst>
              <a:ext uri="{FF2B5EF4-FFF2-40B4-BE49-F238E27FC236}">
                <a16:creationId xmlns:a16="http://schemas.microsoft.com/office/drawing/2014/main" id="{4C02F3E1-7D69-4290-8521-75A681E3AB47}"/>
              </a:ext>
            </a:extLst>
          </p:cNvPr>
          <p:cNvSpPr/>
          <p:nvPr/>
        </p:nvSpPr>
        <p:spPr>
          <a:xfrm>
            <a:off x="7242162" y="4816088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521731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121">
        <p:fade/>
      </p:transition>
    </mc:Choice>
    <mc:Fallback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5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1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4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3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6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9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2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3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316" grpId="0" animBg="1"/>
      <p:bldP spid="317" grpId="0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328" grpId="0" animBg="1"/>
      <p:bldP spid="329" grpId="0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1" grpId="0" animBg="1"/>
      <p:bldP spid="333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12F0BE6-78BA-4609-B4C5-B8ED9C14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697" y="653494"/>
            <a:ext cx="3908981" cy="3908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35FD5CB-1AA5-4EF6-84F6-B3D9FDB1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Container Workflows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078FF-2751-41F9-92E8-C77299742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C64FEE-89F3-453F-846D-FA023E6D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Container Workflows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099503-C715-4E4B-9E41-72074D38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Registry access limited through </a:t>
            </a:r>
            <a:r>
              <a:rPr lang="en-US" b="1" dirty="0"/>
              <a:t>granular roles </a:t>
            </a:r>
            <a:r>
              <a:rPr lang="en-US" baseline="30000" dirty="0"/>
              <a:t>(push, pull, delete, …)</a:t>
            </a:r>
          </a:p>
          <a:p>
            <a:r>
              <a:rPr lang="en-US" dirty="0"/>
              <a:t>Repository scoped </a:t>
            </a:r>
            <a:r>
              <a:rPr lang="en-US" b="1" dirty="0"/>
              <a:t>RBAC</a:t>
            </a:r>
            <a:endParaRPr lang="en-US" dirty="0"/>
          </a:p>
          <a:p>
            <a:r>
              <a:rPr lang="en-US" dirty="0"/>
              <a:t>Restrict </a:t>
            </a:r>
            <a:r>
              <a:rPr lang="en-US" dirty="0" err="1">
                <a:latin typeface="Consolas" panose="020B0609020204030204" pitchFamily="49" charset="0"/>
              </a:rPr>
              <a:t>image:tag</a:t>
            </a:r>
            <a:r>
              <a:rPr lang="en-US" dirty="0"/>
              <a:t> updates with </a:t>
            </a:r>
            <a:r>
              <a:rPr lang="en-US" b="1" dirty="0"/>
              <a:t>Repository &amp; Tag Locking</a:t>
            </a:r>
          </a:p>
          <a:p>
            <a:r>
              <a:rPr lang="en-US" dirty="0"/>
              <a:t>Building images securely with </a:t>
            </a:r>
            <a:r>
              <a:rPr lang="en-US" b="1" dirty="0"/>
              <a:t>ACR Tasks</a:t>
            </a:r>
          </a:p>
          <a:p>
            <a:r>
              <a:rPr lang="en-US" dirty="0"/>
              <a:t>Signing Images with </a:t>
            </a:r>
            <a:r>
              <a:rPr lang="en-US" b="1" dirty="0"/>
              <a:t>Content Trust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cache is secured with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Premium Files</a:t>
            </a:r>
          </a:p>
          <a:p>
            <a:r>
              <a:rPr lang="en-US" dirty="0"/>
              <a:t>Build artifacts encrypted at rest within </a:t>
            </a:r>
            <a:r>
              <a:rPr lang="en-US" b="1" dirty="0"/>
              <a:t>ACR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Artifacts are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quarantined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pending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scanning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Scan results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surfaced in ACR</a:t>
            </a:r>
          </a:p>
          <a:p>
            <a:r>
              <a:rPr lang="en-US" dirty="0"/>
              <a:t>Registry endpoint restricted through </a:t>
            </a:r>
            <a:r>
              <a:rPr lang="en-US" b="1" dirty="0" err="1"/>
              <a:t>VNet</a:t>
            </a:r>
            <a:r>
              <a:rPr lang="en-US" b="1" dirty="0"/>
              <a:t> &amp; Firewall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5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92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01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– Pull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– Push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 – content trust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– repos and tags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Username/Password?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2FA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Certificate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based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Runtime clusters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should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only be able to pull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CI Systems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should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 able to push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Teams &amp; clusters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should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have different permissions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Users – 2fa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Services – rotatable,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333013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70f2bc3-833b-4a76-b13f-f7d6db0b8f4d" xsi:nil="true"/>
    <SharedWithUsers xmlns="80b0474e-37b4-4751-81bc-12d5121181de">
      <UserInfo>
        <DisplayName>Stuart Leeks</DisplayName>
        <AccountId>257</AccountId>
        <AccountType/>
      </UserInfo>
      <UserInfo>
        <DisplayName>Ahmed Sabbour</DisplayName>
        <AccountId>3873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3" ma:contentTypeDescription="Create a new document." ma:contentTypeScope="" ma:versionID="99654717a8bc8fb49b06452e04c4dfef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30de22918e9e73de3718cf0e1b3d7bd6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Props1.xml><?xml version="1.0" encoding="utf-8"?>
<ds:datastoreItem xmlns:ds="http://schemas.openxmlformats.org/officeDocument/2006/customXml" ds:itemID="{EA6ABCF3-6CE4-4F80-9067-AE58FCA8C6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D43DB-9A92-4CB6-A18F-8EE6C009930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70f2bc3-833b-4a76-b13f-f7d6db0b8f4d"/>
    <ds:schemaRef ds:uri="http://purl.org/dc/elements/1.1/"/>
    <ds:schemaRef ds:uri="http://schemas.microsoft.com/office/2006/metadata/properties"/>
    <ds:schemaRef ds:uri="80b0474e-37b4-4751-81bc-12d5121181d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1A86D3-F835-44AE-B735-25C24E5191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B3F28C5-6B3A-47A1-A186-7419EED7DE7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0BE5F59-1D5A-4493-AE14-2CCF05F96AA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F215445-411C-45B8-A698-AB89EB410A2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E572F20-3844-4957-A5C4-123ACFB3555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BB723B40-CE84-4084-8C37-04D3741CC7A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17160</TotalTime>
  <Words>664</Words>
  <Application>Microsoft Office PowerPoint</Application>
  <PresentationFormat>Widescreen</PresentationFormat>
  <Paragraphs>188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Office Theme</vt:lpstr>
      <vt:lpstr>How Cloud Native Impacts your Development, Deployment and Operations</vt:lpstr>
      <vt:lpstr>Provisioning Environments</vt:lpstr>
      <vt:lpstr>Container Orchestration &amp; Reliability</vt:lpstr>
      <vt:lpstr>Orchestration Provides Infrastructure Resiliency </vt:lpstr>
      <vt:lpstr>Securing Container Workflows</vt:lpstr>
      <vt:lpstr>Securing Container Workflows</vt:lpstr>
      <vt:lpstr>Security isn’t definitive it’s a matter of time, effort and how determined someone is.</vt:lpstr>
      <vt:lpstr>Multiple Lines Of Defense</vt:lpstr>
      <vt:lpstr>Authentication &amp; Authorization </vt:lpstr>
      <vt:lpstr>Managing Base Images</vt:lpstr>
      <vt:lpstr>Are Your Base Images Secure?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Registry</dc:title>
  <dc:creator>Steve Lasker</dc:creator>
  <cp:lastModifiedBy>Steve Lasker</cp:lastModifiedBy>
  <cp:revision>6</cp:revision>
  <dcterms:created xsi:type="dcterms:W3CDTF">2019-03-22T20:46:31Z</dcterms:created>
  <dcterms:modified xsi:type="dcterms:W3CDTF">2019-10-09T16:28:23Z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2019-03-22T22:22:06.9508099Z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6b766514-baaf-4ef6-8ff1-9bbfb7c0eeee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  <property fmtid="{D5CDD505-2E9C-101B-9397-08002B2CF9AE}" pid="12" name="AuthorIds_UIVersion_19456">
    <vt:lpwstr>23</vt:lpwstr>
  </property>
</Properties>
</file>